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 picked top few devices on amazon, tried to pick different manufacturers.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www.smartthings.com/compatible-product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1" Type="http://schemas.openxmlformats.org/officeDocument/2006/relationships/image" Target="../media/image1.png"/><Relationship Id="rId10" Type="http://schemas.openxmlformats.org/officeDocument/2006/relationships/image" Target="../media/image11.png"/><Relationship Id="rId9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10.png"/><Relationship Id="rId7" Type="http://schemas.openxmlformats.org/officeDocument/2006/relationships/image" Target="../media/image8.png"/><Relationship Id="rId8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Internet of Unpatched Things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Sarthak Grover and Nick Feamster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Princeton University</a:t>
            </a:r>
          </a:p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6471300" y="4607700"/>
            <a:ext cx="2672700" cy="535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"/>
              <a:t>PrivacyCon ’16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bi_chat.png" id="167" name="Shape 167"/>
          <p:cNvPicPr preferRelativeResize="0"/>
          <p:nvPr/>
        </p:nvPicPr>
        <p:blipFill rotWithShape="1">
          <a:blip r:embed="rId3">
            <a:alphaModFix/>
          </a:blip>
          <a:srcRect b="44469" l="0" r="0" t="0"/>
          <a:stretch/>
        </p:blipFill>
        <p:spPr>
          <a:xfrm>
            <a:off x="1606075" y="3682350"/>
            <a:ext cx="3060325" cy="1446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bi_chat.png" id="168" name="Shape 168"/>
          <p:cNvPicPr preferRelativeResize="0"/>
          <p:nvPr/>
        </p:nvPicPr>
        <p:blipFill rotWithShape="1">
          <a:blip r:embed="rId3">
            <a:alphaModFix/>
          </a:blip>
          <a:srcRect b="0" l="0" r="0" t="54646"/>
          <a:stretch/>
        </p:blipFill>
        <p:spPr>
          <a:xfrm>
            <a:off x="4552775" y="3720400"/>
            <a:ext cx="3433990" cy="132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Shape 16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Ubi: Privacy Issues</a:t>
            </a:r>
          </a:p>
        </p:txBody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311700" y="1152475"/>
            <a:ext cx="75302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Although HTTPS is clearly available, Ubi still uses HTTP to communicate to its portal. Eavesdropper can intercept </a:t>
            </a:r>
            <a:r>
              <a:rPr b="1" lang="en"/>
              <a:t>all voice chats and sensor readings</a:t>
            </a:r>
            <a:r>
              <a:rPr lang="en"/>
              <a:t> to Ubi’s main portal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Sensor values such as sound, temperature, light, humidity can identify if the user is home and currently active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en"/>
              <a:t>Email in the clear </a:t>
            </a:r>
            <a:r>
              <a:rPr lang="en"/>
              <a:t>can identify the user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DNS query, HTTP header (UA, Host) clearly identifies Ubi device</a:t>
            </a:r>
          </a:p>
        </p:txBody>
      </p:sp>
      <p:pic>
        <p:nvPicPr>
          <p:cNvPr id="171" name="Shape 171"/>
          <p:cNvPicPr preferRelativeResize="0"/>
          <p:nvPr/>
        </p:nvPicPr>
        <p:blipFill rotWithShape="1">
          <a:blip r:embed="rId4">
            <a:alphaModFix/>
          </a:blip>
          <a:srcRect b="0" l="0" r="0" t="911"/>
          <a:stretch/>
        </p:blipFill>
        <p:spPr>
          <a:xfrm>
            <a:off x="7842000" y="98274"/>
            <a:ext cx="1162799" cy="49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/>
          <p:nvPr/>
        </p:nvSpPr>
        <p:spPr>
          <a:xfrm>
            <a:off x="2768975" y="4456600"/>
            <a:ext cx="1621499" cy="182400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5872500" y="4293000"/>
            <a:ext cx="1882199" cy="225599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5905050" y="4639000"/>
            <a:ext cx="1817100" cy="182400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2768975" y="4703625"/>
            <a:ext cx="1621499" cy="182400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486425" y="4363300"/>
            <a:ext cx="1365000" cy="733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80000"/>
                </a:solidFill>
              </a:rPr>
              <a:t>current activity</a:t>
            </a:r>
          </a:p>
        </p:txBody>
      </p:sp>
      <p:sp>
        <p:nvSpPr>
          <p:cNvPr id="177" name="Shape 177"/>
          <p:cNvSpPr txBox="1"/>
          <p:nvPr/>
        </p:nvSpPr>
        <p:spPr>
          <a:xfrm rot="-5400000">
            <a:off x="7114649" y="3271699"/>
            <a:ext cx="13650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80000"/>
                </a:solidFill>
              </a:rPr>
              <a:t>current state</a:t>
            </a:r>
          </a:p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Nest Thermostat: Traffic Analysis</a:t>
            </a:r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311700" y="1152475"/>
            <a:ext cx="67581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All traffic to nest is HTTPS on port 443 and 9543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Uses TLSv1.2 and TLSv1.0 for all traffic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We found some incoming weather updates containing location information of the home and weather station in the clear. </a:t>
            </a:r>
            <a:r>
              <a:rPr b="1" lang="en"/>
              <a:t>Nest has fixed this bug after our report.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DNS query: time.nestlabs.com, frontdoor.nest.com, log-rts01-iad01.devices.nest.net. transport01-rts04-iad01.transport.home.nest.com</a:t>
            </a:r>
          </a:p>
        </p:txBody>
      </p:sp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 b="0" l="10465" r="10905" t="0"/>
          <a:stretch/>
        </p:blipFill>
        <p:spPr>
          <a:xfrm>
            <a:off x="7164850" y="0"/>
            <a:ext cx="1979149" cy="185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Nest: Privacy Issues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311700" y="1152475"/>
            <a:ext cx="6881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Fairly secure device: all outgoing personal traffic, including configuration settings and updates to the server, use HTTPS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*User zip code bug has been fixed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DNS query as well as the use of the unique port 9543 clearly identifies a Nest device.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nest_weather_info.png" id="193" name="Shape 193"/>
          <p:cNvPicPr preferRelativeResize="0"/>
          <p:nvPr/>
        </p:nvPicPr>
        <p:blipFill rotWithShape="1">
          <a:blip r:embed="rId3">
            <a:alphaModFix/>
          </a:blip>
          <a:srcRect b="47273" l="0" r="5329" t="3250"/>
          <a:stretch/>
        </p:blipFill>
        <p:spPr>
          <a:xfrm>
            <a:off x="7193400" y="361575"/>
            <a:ext cx="1598524" cy="463767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Shape 194"/>
          <p:cNvSpPr/>
          <p:nvPr/>
        </p:nvSpPr>
        <p:spPr>
          <a:xfrm>
            <a:off x="7254600" y="1341625"/>
            <a:ext cx="1217999" cy="191399"/>
          </a:xfrm>
          <a:prstGeom prst="rect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 txBox="1"/>
          <p:nvPr/>
        </p:nvSpPr>
        <p:spPr>
          <a:xfrm rot="5400000">
            <a:off x="8030449" y="1730450"/>
            <a:ext cx="1621200" cy="533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80000"/>
                </a:solidFill>
              </a:rPr>
              <a:t>user zip code*</a:t>
            </a:r>
          </a:p>
        </p:txBody>
      </p:sp>
      <p:sp>
        <p:nvSpPr>
          <p:cNvPr id="196" name="Shape 19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Smartthings Hub: Traffic Analysis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All traffic over HTTPS on port 443 using TLS v1.2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No clear text port 80 traffic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Flows to an Amazon AWS instance running smartthings server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3-5 packets update every 10 sec in the background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DNS query: dc.connect.smartthings.com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3650" y="496650"/>
            <a:ext cx="1852425" cy="18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Shape 2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5151" y="116751"/>
            <a:ext cx="1038850" cy="76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 rotWithShape="1">
          <a:blip r:embed="rId5">
            <a:alphaModFix/>
          </a:blip>
          <a:srcRect b="19679" l="22700" r="21426" t="15712"/>
          <a:stretch/>
        </p:blipFill>
        <p:spPr>
          <a:xfrm>
            <a:off x="7391125" y="97377"/>
            <a:ext cx="714024" cy="8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Smartthings: Privacy Issues</a:t>
            </a:r>
          </a:p>
        </p:txBody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Very secure: No information about IoT devices attached to hub is leaked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Background updates every 10 seconds (over HTTPS) fingerprint the hub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DNS query identifies Smartthings hub, but not individual devices</a:t>
            </a:r>
          </a:p>
        </p:txBody>
      </p:sp>
      <p:pic>
        <p:nvPicPr>
          <p:cNvPr descr="smartthings_background.png" id="213" name="Shape 213"/>
          <p:cNvPicPr preferRelativeResize="0"/>
          <p:nvPr/>
        </p:nvPicPr>
        <p:blipFill rotWithShape="1">
          <a:blip r:embed="rId3">
            <a:alphaModFix/>
          </a:blip>
          <a:srcRect b="0" l="1893" r="0" t="0"/>
          <a:stretch/>
        </p:blipFill>
        <p:spPr>
          <a:xfrm>
            <a:off x="551474" y="2980225"/>
            <a:ext cx="7092500" cy="13144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 txBox="1"/>
          <p:nvPr/>
        </p:nvSpPr>
        <p:spPr>
          <a:xfrm>
            <a:off x="7326200" y="3317800"/>
            <a:ext cx="1179899" cy="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packets/sec</a:t>
            </a:r>
          </a:p>
        </p:txBody>
      </p:sp>
      <p:sp>
        <p:nvSpPr>
          <p:cNvPr id="215" name="Shape 215"/>
          <p:cNvSpPr txBox="1"/>
          <p:nvPr/>
        </p:nvSpPr>
        <p:spPr>
          <a:xfrm>
            <a:off x="3090475" y="4414800"/>
            <a:ext cx="34728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Smartthings Traffic</a:t>
            </a:r>
          </a:p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17" name="Shape 217"/>
          <p:cNvSpPr txBox="1"/>
          <p:nvPr/>
        </p:nvSpPr>
        <p:spPr>
          <a:xfrm>
            <a:off x="677050" y="3223300"/>
            <a:ext cx="2009399" cy="733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80000"/>
                </a:solidFill>
              </a:rPr>
              <a:t>fingerprintable background traffic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Conclusion: Be Afraid!</a:t>
            </a:r>
          </a:p>
        </p:txBody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Very difficult to enforce security standards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Multiple manufacturers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Low capability devices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Use of non-standard protocols and ports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Difficult to maintain and patch due to low workforce and/or expertise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Who is responsible? (ISPs? Consumers? Manufacturers?)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Who is liable? Who should pay?</a:t>
            </a:r>
          </a:p>
        </p:txBody>
      </p:sp>
      <p:sp>
        <p:nvSpPr>
          <p:cNvPr id="224" name="Shape 22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Conclusion: Be Afraid!</a:t>
            </a:r>
          </a:p>
        </p:txBody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Very difficult to enforce security standards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Multiple manufacturers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Low capability devices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Use of non-standard protocols and ports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Difficult to maintain and patch due to low workforce and/or expertise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Who is responsible? (ISPs? Consumers? Manufacturers?)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Who is liable? Who should pay?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80000"/>
                </a:solidFill>
              </a:rPr>
              <a:t>Can we solve this on the network? If so, how?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How much information about user behavior do devices leak to the network?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Can we offload device security to the home gateway or the cloud?</a:t>
            </a:r>
          </a:p>
        </p:txBody>
      </p:sp>
      <p:sp>
        <p:nvSpPr>
          <p:cNvPr id="231" name="Shape 2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/>
              <a:t>Thanks!</a:t>
            </a:r>
          </a:p>
        </p:txBody>
      </p:sp>
      <p:sp>
        <p:nvSpPr>
          <p:cNvPr id="237" name="Shape 23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Smartthings: outlet and door sensor</a:t>
            </a:r>
          </a:p>
        </p:txBody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t=0 to t=100: Switch outlet ON and OFF repeatedly using mobile app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&gt;t=100: Background activity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y-axis: Bytes per 10s</a:t>
            </a:r>
          </a:p>
        </p:txBody>
      </p:sp>
      <p:pic>
        <p:nvPicPr>
          <p:cNvPr descr="throughput"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800" y="2675500"/>
            <a:ext cx="8309348" cy="1757749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Shape 24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Smartthings hub (Work in progress)</a:t>
            </a:r>
          </a:p>
        </p:txBody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Difference in activity pattern for door sensor and smart outlet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May identify type of user activity and device category (if not the exact device) from this limited list: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http://www.smartthings.com/compatible-products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Associate network pattern with activity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Eavesdrop to predict user behavior</a:t>
            </a:r>
          </a:p>
        </p:txBody>
      </p:sp>
      <p:sp>
        <p:nvSpPr>
          <p:cNvPr id="252" name="Shape 25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Current State of Consumer Smart Devices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Many different manufacturers, small startups, novice programmers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Low capability hardware, not enough for security protocols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Most data goes to an online server on the cloud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Even devices in the same home communicate via the cloud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64" name="Shape 64"/>
          <p:cNvPicPr preferRelativeResize="0"/>
          <p:nvPr/>
        </p:nvPicPr>
        <p:blipFill rotWithShape="1">
          <a:blip r:embed="rId3">
            <a:alphaModFix/>
          </a:blip>
          <a:srcRect b="13618" l="4486" r="4322" t="5658"/>
          <a:stretch/>
        </p:blipFill>
        <p:spPr>
          <a:xfrm>
            <a:off x="4807200" y="2585850"/>
            <a:ext cx="3545150" cy="24250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 txBox="1"/>
          <p:nvPr/>
        </p:nvSpPr>
        <p:spPr>
          <a:xfrm rot="5400000">
            <a:off x="7591174" y="4021950"/>
            <a:ext cx="1350300" cy="770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forgerock.com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Unpatched IoT Devices Put Our Privacy at Risk</a:t>
            </a:r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311700" y="1152475"/>
            <a:ext cx="8520599" cy="1905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IoT device network traffic: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Leaks user information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Identifies the device being used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May also identify current user activity and behavior!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2325" y="2860900"/>
            <a:ext cx="2762250" cy="156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4550" y="3672587"/>
            <a:ext cx="1536974" cy="147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67662" y="3225850"/>
            <a:ext cx="1624788" cy="1796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" name="Shape 75"/>
          <p:cNvCxnSpPr/>
          <p:nvPr/>
        </p:nvCxnSpPr>
        <p:spPr>
          <a:xfrm flipH="1" rot="10800000">
            <a:off x="3210650" y="4564675"/>
            <a:ext cx="3854699" cy="4199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dash"/>
            <a:round/>
            <a:headEnd len="lg" w="lg" type="stealth"/>
            <a:tailEnd len="lg" w="lg" type="stealth"/>
          </a:ln>
        </p:spPr>
      </p:cxnSp>
      <p:sp>
        <p:nvSpPr>
          <p:cNvPr id="76" name="Shape 76"/>
          <p:cNvSpPr txBox="1"/>
          <p:nvPr/>
        </p:nvSpPr>
        <p:spPr>
          <a:xfrm>
            <a:off x="3843975" y="4248025"/>
            <a:ext cx="1747200" cy="262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/>
              <a:t>email:xxx@y.com</a:t>
            </a:r>
          </a:p>
        </p:txBody>
      </p:sp>
      <p:sp>
        <p:nvSpPr>
          <p:cNvPr id="77" name="Shape 77"/>
          <p:cNvSpPr txBox="1"/>
          <p:nvPr/>
        </p:nvSpPr>
        <p:spPr>
          <a:xfrm>
            <a:off x="3395725" y="4623325"/>
            <a:ext cx="1747200" cy="262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URI: smart-light</a:t>
            </a:r>
          </a:p>
        </p:txBody>
      </p:sp>
      <p:sp>
        <p:nvSpPr>
          <p:cNvPr id="78" name="Shape 78"/>
          <p:cNvSpPr txBox="1"/>
          <p:nvPr/>
        </p:nvSpPr>
        <p:spPr>
          <a:xfrm>
            <a:off x="4632325" y="4623325"/>
            <a:ext cx="2116500" cy="262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json:{‘activity’:’switch_on’}</a:t>
            </a:r>
          </a:p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Case Study of Some Common Home IoTs</a:t>
            </a:r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425" y="2328700"/>
            <a:ext cx="1089875" cy="108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" y="3327241"/>
            <a:ext cx="904324" cy="66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 rotWithShape="1">
          <a:blip r:embed="rId5">
            <a:alphaModFix/>
          </a:blip>
          <a:srcRect b="19679" l="22700" r="21426" t="15712"/>
          <a:stretch/>
        </p:blipFill>
        <p:spPr>
          <a:xfrm>
            <a:off x="95175" y="1953175"/>
            <a:ext cx="608949" cy="70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60949" y="4064600"/>
            <a:ext cx="1089875" cy="915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Shape 8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45011" y="3936798"/>
            <a:ext cx="1315350" cy="96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Shape 9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60961" y="1017723"/>
            <a:ext cx="1396600" cy="139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051322" y="1090764"/>
            <a:ext cx="862424" cy="86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 rotWithShape="1">
          <a:blip r:embed="rId10">
            <a:alphaModFix/>
          </a:blip>
          <a:srcRect b="7728" l="37787" r="2724" t="36271"/>
          <a:stretch/>
        </p:blipFill>
        <p:spPr>
          <a:xfrm>
            <a:off x="5308337" y="2548212"/>
            <a:ext cx="1315350" cy="1031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458425" y="2328712"/>
            <a:ext cx="1536974" cy="14709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Shape 94"/>
          <p:cNvCxnSpPr>
            <a:stCxn id="90" idx="2"/>
            <a:endCxn id="92" idx="1"/>
          </p:cNvCxnSpPr>
          <p:nvPr/>
        </p:nvCxnSpPr>
        <p:spPr>
          <a:xfrm>
            <a:off x="4959261" y="2414323"/>
            <a:ext cx="349200" cy="6498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95" name="Shape 95"/>
          <p:cNvCxnSpPr>
            <a:stCxn id="91" idx="2"/>
            <a:endCxn id="92" idx="1"/>
          </p:cNvCxnSpPr>
          <p:nvPr/>
        </p:nvCxnSpPr>
        <p:spPr>
          <a:xfrm>
            <a:off x="2482534" y="1953188"/>
            <a:ext cx="2825700" cy="11109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96" name="Shape 96"/>
          <p:cNvCxnSpPr>
            <a:stCxn id="85" idx="3"/>
            <a:endCxn id="92" idx="1"/>
          </p:cNvCxnSpPr>
          <p:nvPr/>
        </p:nvCxnSpPr>
        <p:spPr>
          <a:xfrm>
            <a:off x="1968300" y="2873637"/>
            <a:ext cx="3339900" cy="190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97" name="Shape 97"/>
          <p:cNvCxnSpPr>
            <a:stCxn id="89" idx="0"/>
            <a:endCxn id="92" idx="1"/>
          </p:cNvCxnSpPr>
          <p:nvPr/>
        </p:nvCxnSpPr>
        <p:spPr>
          <a:xfrm flipH="1" rot="10800000">
            <a:off x="2902686" y="3064098"/>
            <a:ext cx="2405699" cy="8727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98" name="Shape 98"/>
          <p:cNvCxnSpPr>
            <a:stCxn id="88" idx="0"/>
            <a:endCxn id="92" idx="1"/>
          </p:cNvCxnSpPr>
          <p:nvPr/>
        </p:nvCxnSpPr>
        <p:spPr>
          <a:xfrm flipH="1" rot="10800000">
            <a:off x="4805887" y="3064100"/>
            <a:ext cx="502500" cy="1000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99" name="Shape 99"/>
          <p:cNvCxnSpPr/>
          <p:nvPr/>
        </p:nvCxnSpPr>
        <p:spPr>
          <a:xfrm>
            <a:off x="599450" y="2483450"/>
            <a:ext cx="789900" cy="161699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100" name="Shape 100"/>
          <p:cNvCxnSpPr/>
          <p:nvPr/>
        </p:nvCxnSpPr>
        <p:spPr>
          <a:xfrm flipH="1">
            <a:off x="704200" y="3168525"/>
            <a:ext cx="627899" cy="25680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101" name="Shape 101"/>
          <p:cNvCxnSpPr>
            <a:stCxn id="92" idx="3"/>
            <a:endCxn id="93" idx="1"/>
          </p:cNvCxnSpPr>
          <p:nvPr/>
        </p:nvCxnSpPr>
        <p:spPr>
          <a:xfrm>
            <a:off x="6623687" y="3064160"/>
            <a:ext cx="8346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102" name="Shape 102"/>
          <p:cNvSpPr txBox="1"/>
          <p:nvPr/>
        </p:nvSpPr>
        <p:spPr>
          <a:xfrm>
            <a:off x="5227200" y="4421475"/>
            <a:ext cx="1396499" cy="400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Ubi Smart Speaker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4959250" y="1017725"/>
            <a:ext cx="1536900" cy="498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Sharx Security </a:t>
            </a:r>
            <a:r>
              <a:rPr lang="en"/>
              <a:t>IP Camera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1873975" y="4579500"/>
            <a:ext cx="1217099" cy="400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Nest Thermostat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2806025" y="1090775"/>
            <a:ext cx="13154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PixStar Digital Photoframe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1389337" y="2127062"/>
            <a:ext cx="13154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Smartthings Hub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95175" y="1380475"/>
            <a:ext cx="13154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SmartSense Multi-sensor</a:t>
            </a:r>
          </a:p>
        </p:txBody>
      </p:sp>
      <p:sp>
        <p:nvSpPr>
          <p:cNvPr id="108" name="Shape 108"/>
          <p:cNvSpPr txBox="1"/>
          <p:nvPr/>
        </p:nvSpPr>
        <p:spPr>
          <a:xfrm>
            <a:off x="0" y="3992600"/>
            <a:ext cx="13154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Belkin WeMo Switch</a:t>
            </a:r>
          </a:p>
        </p:txBody>
      </p:sp>
      <p:sp>
        <p:nvSpPr>
          <p:cNvPr id="109" name="Shape 109"/>
          <p:cNvSpPr txBox="1"/>
          <p:nvPr/>
        </p:nvSpPr>
        <p:spPr>
          <a:xfrm>
            <a:off x="3493625" y="2931750"/>
            <a:ext cx="6278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A86E8"/>
                </a:solidFill>
              </a:rPr>
              <a:t>WiFi</a:t>
            </a:r>
          </a:p>
        </p:txBody>
      </p:sp>
      <p:sp>
        <p:nvSpPr>
          <p:cNvPr id="110" name="Shape 110"/>
          <p:cNvSpPr txBox="1"/>
          <p:nvPr/>
        </p:nvSpPr>
        <p:spPr>
          <a:xfrm>
            <a:off x="878425" y="3251625"/>
            <a:ext cx="862499" cy="400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</a:rPr>
              <a:t>Z-Wave</a:t>
            </a:r>
          </a:p>
        </p:txBody>
      </p:sp>
      <p:sp>
        <p:nvSpPr>
          <p:cNvPr id="111" name="Shape 111"/>
          <p:cNvSpPr txBox="1"/>
          <p:nvPr/>
        </p:nvSpPr>
        <p:spPr>
          <a:xfrm>
            <a:off x="5572650" y="3504450"/>
            <a:ext cx="1621499" cy="498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Laptop Gateway (Passive Monitor)</a:t>
            </a:r>
          </a:p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Digital Photoframe: Traffic Analysis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65486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All traffic and feeds (RSS) cleartext over HTTP port 80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All actions sent to server in HTTP GET packet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Downloads radio streams in cleartext over different ports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DNS queries: api.pix-star.com, iptime.pix-star.com</a:t>
            </a:r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012599" y="141422"/>
            <a:ext cx="2026725" cy="202667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Photoframe: Privacy Issues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311700" y="1065675"/>
            <a:ext cx="3870900" cy="229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User </a:t>
            </a:r>
            <a:r>
              <a:rPr b="1" lang="en"/>
              <a:t>email ID is in clear</a:t>
            </a:r>
            <a:r>
              <a:rPr lang="en"/>
              <a:t> text when syncing account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Current </a:t>
            </a:r>
            <a:r>
              <a:rPr b="1" lang="en"/>
              <a:t>user activity</a:t>
            </a:r>
            <a:r>
              <a:rPr lang="en"/>
              <a:t> in clear text in HTTP GET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DNS queries and HTTP traffic identifies a pix-star photoframe</a:t>
            </a: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3">
            <a:alphaModFix/>
          </a:blip>
          <a:srcRect b="25800" l="49998" r="21261" t="12740"/>
          <a:stretch/>
        </p:blipFill>
        <p:spPr>
          <a:xfrm>
            <a:off x="4957225" y="153825"/>
            <a:ext cx="3958425" cy="338579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/>
          <p:nvPr/>
        </p:nvSpPr>
        <p:spPr>
          <a:xfrm>
            <a:off x="4870525" y="2645200"/>
            <a:ext cx="2178900" cy="818399"/>
          </a:xfrm>
          <a:prstGeom prst="rect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9" name="Shape 129"/>
          <p:cNvPicPr preferRelativeResize="0"/>
          <p:nvPr/>
        </p:nvPicPr>
        <p:blipFill rotWithShape="1">
          <a:blip r:embed="rId4">
            <a:alphaModFix/>
          </a:blip>
          <a:srcRect b="78878" l="51719" r="6195" t="14835"/>
          <a:stretch/>
        </p:blipFill>
        <p:spPr>
          <a:xfrm>
            <a:off x="1290425" y="3718003"/>
            <a:ext cx="7207673" cy="4305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hotoframe_get" id="130" name="Shape 130"/>
          <p:cNvPicPr preferRelativeResize="0"/>
          <p:nvPr/>
        </p:nvPicPr>
        <p:blipFill rotWithShape="1">
          <a:blip r:embed="rId5">
            <a:alphaModFix/>
          </a:blip>
          <a:srcRect b="45820" l="49947" r="0" t="38941"/>
          <a:stretch/>
        </p:blipFill>
        <p:spPr>
          <a:xfrm>
            <a:off x="237875" y="4148575"/>
            <a:ext cx="7539577" cy="91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099825" y="3641837"/>
            <a:ext cx="895500" cy="430500"/>
          </a:xfrm>
          <a:prstGeom prst="ellipse">
            <a:avLst/>
          </a:prstGeom>
          <a:noFill/>
          <a:ln cap="flat" cmpd="sng" w="19050">
            <a:solidFill>
              <a:srgbClr val="980000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3636000" y="4072337"/>
            <a:ext cx="895500" cy="430500"/>
          </a:xfrm>
          <a:prstGeom prst="ellipse">
            <a:avLst/>
          </a:prstGeom>
          <a:noFill/>
          <a:ln cap="flat" cmpd="sng" w="19050">
            <a:solidFill>
              <a:srgbClr val="980000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 txBox="1"/>
          <p:nvPr/>
        </p:nvSpPr>
        <p:spPr>
          <a:xfrm>
            <a:off x="7049425" y="2687500"/>
            <a:ext cx="1081199" cy="733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980000"/>
                </a:solidFill>
              </a:rPr>
              <a:t>email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3347500" y="3411325"/>
            <a:ext cx="1365000" cy="733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80000"/>
                </a:solidFill>
              </a:rPr>
              <a:t>current activity</a:t>
            </a:r>
          </a:p>
        </p:txBody>
      </p:sp>
      <p:sp>
        <p:nvSpPr>
          <p:cNvPr id="135" name="Shape 13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IP Camera: Traffic Analysis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311700" y="1152475"/>
            <a:ext cx="7195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All traffic over cleartext HTTP port 80, even though viewing the stream requires login password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Actions are sent as HTTP GET URI strings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Videos are sent as image/jpeg and image/gif in the clear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FTP requests also sent in clear over port 21, and FTP data is sent in clear text over many ports above 30,000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DNS query: www.sharxsecurity.com</a:t>
            </a:r>
          </a:p>
        </p:txBody>
      </p:sp>
      <p:pic>
        <p:nvPicPr>
          <p:cNvPr id="142" name="Shape 142"/>
          <p:cNvPicPr preferRelativeResize="0"/>
          <p:nvPr/>
        </p:nvPicPr>
        <p:blipFill rotWithShape="1">
          <a:blip r:embed="rId3">
            <a:alphaModFix/>
          </a:blip>
          <a:srcRect b="0" l="23117" r="19703" t="0"/>
          <a:stretch/>
        </p:blipFill>
        <p:spPr>
          <a:xfrm>
            <a:off x="7621575" y="0"/>
            <a:ext cx="1522424" cy="2662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pcam_ftp_cropped.png" id="148" name="Shape 148"/>
          <p:cNvPicPr preferRelativeResize="0"/>
          <p:nvPr/>
        </p:nvPicPr>
        <p:blipFill rotWithShape="1">
          <a:blip r:embed="rId3">
            <a:alphaModFix/>
          </a:blip>
          <a:srcRect b="0" l="0" r="0" t="24236"/>
          <a:stretch/>
        </p:blipFill>
        <p:spPr>
          <a:xfrm>
            <a:off x="0" y="2370825"/>
            <a:ext cx="9143998" cy="27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IP Camera: Privacy Issues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11700" y="1152475"/>
            <a:ext cx="8520599" cy="1083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b="1" lang="en"/>
              <a:t>Video can be recovered</a:t>
            </a:r>
            <a:r>
              <a:rPr lang="en"/>
              <a:t> from FTP data traffic by network eavesdropper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DNS query, HTTP headers, and ports identify a Sharx security camera</a:t>
            </a:r>
          </a:p>
        </p:txBody>
      </p:sp>
      <p:sp>
        <p:nvSpPr>
          <p:cNvPr id="151" name="Shape 151"/>
          <p:cNvSpPr/>
          <p:nvPr/>
        </p:nvSpPr>
        <p:spPr>
          <a:xfrm>
            <a:off x="5490200" y="3891650"/>
            <a:ext cx="1398599" cy="380700"/>
          </a:xfrm>
          <a:prstGeom prst="rect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/>
          <p:nvPr/>
        </p:nvSpPr>
        <p:spPr>
          <a:xfrm>
            <a:off x="5490200" y="4529325"/>
            <a:ext cx="1398599" cy="493799"/>
          </a:xfrm>
          <a:prstGeom prst="rect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" name="Shape 153"/>
          <p:cNvSpPr txBox="1"/>
          <p:nvPr/>
        </p:nvSpPr>
        <p:spPr>
          <a:xfrm>
            <a:off x="6438025" y="2087775"/>
            <a:ext cx="1621200" cy="733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80000"/>
                </a:solidFill>
              </a:rPr>
              <a:t>private user data</a:t>
            </a:r>
          </a:p>
        </p:txBody>
      </p:sp>
      <p:sp>
        <p:nvSpPr>
          <p:cNvPr id="154" name="Shape 15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Ubi: Traffic Analysis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152475"/>
            <a:ext cx="84326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All voice-to-text traffic sent in clear over port 80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Activities sent in clear, and radio streamed over port 80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Sensor readings are synced with server in the background over port 80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Only communication with google API used HTTPS on port 443 and port 5228 (google talk)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DNS query: portal.theubi.com, www.google.com, mtalk.google.com, api.grooveshark.com</a:t>
            </a:r>
          </a:p>
        </p:txBody>
      </p:sp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b="0" l="11035" r="12593" t="0"/>
          <a:stretch/>
        </p:blipFill>
        <p:spPr>
          <a:xfrm>
            <a:off x="7421775" y="0"/>
            <a:ext cx="1722225" cy="189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Shape 16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